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344" r:id="rId3"/>
    <p:sldId id="337" r:id="rId4"/>
    <p:sldId id="340" r:id="rId5"/>
    <p:sldId id="307" r:id="rId6"/>
    <p:sldId id="339" r:id="rId7"/>
    <p:sldId id="341" r:id="rId8"/>
    <p:sldId id="342" r:id="rId9"/>
    <p:sldId id="343" r:id="rId10"/>
    <p:sldId id="345" r:id="rId11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3D4F20-6907-3F48-8BA1-1138E906799B}" v="15" dt="2022-10-03T18:28:39.6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67"/>
    <p:restoredTop sz="96291"/>
  </p:normalViewPr>
  <p:slideViewPr>
    <p:cSldViewPr snapToGrid="0" snapToObjects="1">
      <p:cViewPr varScale="1">
        <p:scale>
          <a:sx n="126" d="100"/>
          <a:sy n="126" d="100"/>
        </p:scale>
        <p:origin x="22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AFF59-7030-C248-B724-D8D3258821E7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2C90B-2506-CB4F-BD4F-24975A4E750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78233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A64C60-1296-4143-A9DE-C5F06B81AAC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2301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1EBB2-510C-F763-50ED-B01F559B4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35DB7B-D929-3500-C150-2128E86C3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98F1CF-6553-879D-3DA3-74C27A3ED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8ED3E-9243-ECD9-748C-82C2D71E5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CE685-B92B-016B-F2E2-5C9E4F89E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40797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BD77-6083-820E-3771-C9BD16D8C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96B283-DE46-D8DA-AA2A-69CC809B65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1D9FC-7727-C544-0203-2C4FA91D1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4435B-B9EF-982D-4AD3-A4772AE88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1F0A3-6765-47B9-8F30-EF463A9BE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50608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62BAA1-D357-AA89-044F-94E36E58D9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5A92D7-97E0-315E-5663-51430FCD73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807A6-366D-C5D4-8C17-026CFB3C3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6C77C-E230-F9AE-D2C5-FC2299FBF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C3C42-DEA7-A09A-C1ED-4D464D760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74386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ED54D-82FB-825E-F709-6CF09DBE2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C1EE9-CB44-6F0C-E934-75264D663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2856A-69CD-3C52-B68E-2DF31644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177A5-CC34-2C98-2B5A-6146C22BD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112B7-254C-F940-35FC-94D30622E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27561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6A465-3AA3-76BA-7C95-B955AF79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A1E38-B241-5502-5338-D4048F7ACE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E9B9A-38C8-E1BE-ACEF-DC059DF40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E608F-277E-B57E-B14D-2F85E496C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CB07C-DB24-F6CA-542F-5746902F7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68657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F7AD2-B544-C581-25BD-2D83DC571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BE560-5692-6396-6E04-61BDA40E81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B91C7-158B-BB88-4C13-A443B20B4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31701-9FDD-AE1A-3C2B-745CC93E6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BFC2E8-4213-7C8F-6515-0D1F2DAF1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81D712-AB5B-60B0-C3CD-C62123C87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47889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BBCAB-7451-F1BA-C672-F40DD0F87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A11B3-18C4-2417-BEA8-125587538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DED3A6-D859-6816-5EE1-FFC0F5913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52E334-DE0E-2705-A957-3EF161EC15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5C701-6F1D-5A3A-1258-36E505A9AA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AB362C-BA5D-D9A4-2B24-ABEA64D3C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57C827-2397-80F8-CEBB-3BA60089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8CF4EC-5289-C7DF-75AD-3B51ADA5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6518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1583D-B68C-2B6D-C0EC-C14034685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051388-E73E-538A-6F91-49A854C83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F0E7C2-C8F6-D0A7-7076-FF0A1FBF9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93F5D2-4002-B5D7-60CE-C9483FA50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90999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315AF5-493D-73CD-6049-851465261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F37ED0-7761-24AC-BB28-3E2BD631E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2BC38-F1C5-4206-D41C-48B8B10A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79239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4BBCB-AB85-19FC-30D8-71755F06C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DBDA2-D2F9-6496-857A-A458E3B6B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A68D9E-070E-0F72-D7AE-7BB2D699A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8A940-26D1-C1B0-AA12-D3BF5157D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1D6C85-1670-53E7-DAEE-EA84BBCC0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ADC0A-AD56-5381-0D5B-245CBD431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47531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D6093-45FA-EA57-C5F4-2D652D25D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297168-AF13-BF73-6A73-D7B10536B6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82CD3B-228D-8860-AC0E-6A226AE4F5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B0356-B42D-7411-3759-4E20D408E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2457C-AC75-0DF6-CEC7-2AA3D9557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3CDDCF-5500-9579-0B3F-6356B07D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92010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0CA859-2D85-F0B7-901A-379124E64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F6E5B-EB13-2497-ADAE-B689FCB3A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A80B9-C02D-CAF5-A6D0-94EBAEB8B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E3EDF-6C28-1D4E-BFDB-B7CCDAC36290}" type="datetimeFigureOut">
              <a:rPr lang="en-BE" smtClean="0"/>
              <a:t>03/10/2022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676F5-05B9-9F14-9A33-5F570FE01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6F12B-E6E9-77DA-1253-199E158BB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4072F-80CB-6944-9F96-B08E08A988F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47913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F06ACE-0AF1-D4A3-C649-9E58987AED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pangenomes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073A435-6394-959A-D51C-C8670C420F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Object-</a:t>
            </a:r>
            <a:r>
              <a:rPr lang="it-IT" dirty="0" err="1"/>
              <a:t>based</a:t>
            </a:r>
            <a:r>
              <a:rPr lang="it-IT" dirty="0"/>
              <a:t> </a:t>
            </a:r>
            <a:r>
              <a:rPr lang="it-IT" dirty="0" err="1"/>
              <a:t>pangenome</a:t>
            </a:r>
            <a:endParaRPr lang="it-IT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BF24493-1F2A-0BCE-F913-D01934AA9226}"/>
              </a:ext>
            </a:extLst>
          </p:cNvPr>
          <p:cNvGrpSpPr/>
          <p:nvPr/>
        </p:nvGrpSpPr>
        <p:grpSpPr>
          <a:xfrm>
            <a:off x="3767294" y="4730103"/>
            <a:ext cx="7772400" cy="1557812"/>
            <a:chOff x="3767294" y="4730103"/>
            <a:chExt cx="7772400" cy="15578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7354E2A-4863-8822-2D8C-EA91BD9FB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67294" y="4730103"/>
              <a:ext cx="7772400" cy="155781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D7AB840-9733-3E55-B0BE-AD4D3A994C42}"/>
                </a:ext>
              </a:extLst>
            </p:cNvPr>
            <p:cNvSpPr/>
            <p:nvPr/>
          </p:nvSpPr>
          <p:spPr>
            <a:xfrm>
              <a:off x="3767294" y="4730103"/>
              <a:ext cx="422869" cy="2237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42B933C-2A67-396C-1E9F-4490ADACFE97}"/>
              </a:ext>
            </a:extLst>
          </p:cNvPr>
          <p:cNvGrpSpPr/>
          <p:nvPr/>
        </p:nvGrpSpPr>
        <p:grpSpPr>
          <a:xfrm>
            <a:off x="471435" y="726323"/>
            <a:ext cx="7772400" cy="1426205"/>
            <a:chOff x="471435" y="726323"/>
            <a:chExt cx="7772400" cy="142620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25C1BCE-8696-1C3B-7F84-9CFE4A5BA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1435" y="726323"/>
              <a:ext cx="7772400" cy="1426205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B08C03-55D5-834A-424B-96FBD4EAB519}"/>
                </a:ext>
              </a:extLst>
            </p:cNvPr>
            <p:cNvSpPr/>
            <p:nvPr/>
          </p:nvSpPr>
          <p:spPr>
            <a:xfrm>
              <a:off x="471435" y="834887"/>
              <a:ext cx="204426" cy="2874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84D5509-C1CB-19FA-CA96-8F70A015901D}"/>
                </a:ext>
              </a:extLst>
            </p:cNvPr>
            <p:cNvSpPr/>
            <p:nvPr/>
          </p:nvSpPr>
          <p:spPr>
            <a:xfrm>
              <a:off x="4255422" y="834887"/>
              <a:ext cx="204426" cy="2874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6027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BFB46-AF9D-FA44-9B80-F03424163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aim :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F62DC-5997-29B3-EB48-94EE25B2E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88965" cy="4351338"/>
          </a:xfrm>
        </p:spPr>
        <p:txBody>
          <a:bodyPr/>
          <a:lstStyle/>
          <a:p>
            <a:r>
              <a:rPr lang="en-US" dirty="0"/>
              <a:t>The graph structure in a graph database (</a:t>
            </a:r>
            <a:r>
              <a:rPr lang="en-US" dirty="0" err="1"/>
              <a:t>TypeDB</a:t>
            </a:r>
            <a:r>
              <a:rPr lang="en-US" dirty="0"/>
              <a:t>) is data driven and free.</a:t>
            </a:r>
          </a:p>
          <a:p>
            <a:pPr lvl="1"/>
            <a:r>
              <a:rPr lang="en-US" dirty="0"/>
              <a:t>But some data in the database has an intrinsic structure</a:t>
            </a:r>
          </a:p>
          <a:p>
            <a:pPr lvl="2"/>
            <a:r>
              <a:rPr lang="en-US" dirty="0"/>
              <a:t>E.g. the order of the genes along a chromosome.</a:t>
            </a:r>
          </a:p>
          <a:p>
            <a:pPr lvl="2"/>
            <a:endParaRPr lang="en-US" dirty="0"/>
          </a:p>
          <a:p>
            <a:r>
              <a:rPr lang="en-US" dirty="0"/>
              <a:t>Need to develop a visualization that differentiates structured parts of the data for other data (structure free)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4BC3EB-3CE5-7362-B7AE-9FEDAA376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7680" y="4318270"/>
            <a:ext cx="3246120" cy="837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0E66F1-CF1F-7A07-2424-4213B5CFC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956" y="5024438"/>
            <a:ext cx="3784600" cy="109220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21FD7A7-443B-E1FC-736C-7D56BC490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4364" y="5446188"/>
            <a:ext cx="6188765" cy="67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8DB16A-E438-9C39-80F3-C0EBCB3C95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7165" y="41932"/>
            <a:ext cx="3557794" cy="305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615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0B1D1-927E-C91F-8E90-93A2F645B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Democratic prices allow for the sequencing of many genomes</a:t>
            </a:r>
          </a:p>
          <a:p>
            <a:pPr lvl="1"/>
            <a:r>
              <a:rPr lang="en-GB" dirty="0"/>
              <a:t>No single reference anymore </a:t>
            </a:r>
          </a:p>
          <a:p>
            <a:endParaRPr lang="en-GB" dirty="0"/>
          </a:p>
          <a:p>
            <a:r>
              <a:rPr lang="en-GB" dirty="0"/>
              <a:t>Pangenome = Sum of all individual sequences found within a species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Pangenome analyses of a species provides insights </a:t>
            </a:r>
          </a:p>
          <a:p>
            <a:pPr lvl="1"/>
            <a:r>
              <a:rPr lang="en-GB" dirty="0"/>
              <a:t>into core- and accessory-genome profiles, </a:t>
            </a:r>
          </a:p>
          <a:p>
            <a:pPr lvl="1"/>
            <a:r>
              <a:rPr lang="en-GB" dirty="0"/>
              <a:t>within-species genetic diversity, </a:t>
            </a:r>
          </a:p>
          <a:p>
            <a:pPr lvl="1"/>
            <a:r>
              <a:rPr lang="en-GB" dirty="0"/>
              <a:t>evolutionary dynamics </a:t>
            </a:r>
          </a:p>
          <a:p>
            <a:pPr lvl="1"/>
            <a:r>
              <a:rPr lang="en-GB" dirty="0"/>
              <a:t>niche-specific adaptions.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932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DA7CB1-88F0-80DE-1DFF-16BD539C7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767" y="123936"/>
            <a:ext cx="12213718" cy="111438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dirty="0"/>
              <a:t>Single reference is not representative for the genetic diversity within the population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C7A59F5-BDD3-2C40-59A7-F716EA9C8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870" y="2354102"/>
            <a:ext cx="4056213" cy="3346376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24636E91-0C28-9165-9B69-AA0177EA360E}"/>
              </a:ext>
            </a:extLst>
          </p:cNvPr>
          <p:cNvSpPr/>
          <p:nvPr/>
        </p:nvSpPr>
        <p:spPr>
          <a:xfrm>
            <a:off x="7703246" y="2263807"/>
            <a:ext cx="4239372" cy="366843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AD4A8B2E-92DE-DBB9-F37C-CFE51FA857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45"/>
          <a:stretch/>
        </p:blipFill>
        <p:spPr>
          <a:xfrm>
            <a:off x="-24767" y="3097287"/>
            <a:ext cx="3907263" cy="3487618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A264F186-6A24-DAE1-6670-DA6C6E57CE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4891" y="2954039"/>
            <a:ext cx="3686559" cy="3668433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08503FA8-CD8B-226D-F46E-4975D5FCFD93}"/>
              </a:ext>
            </a:extLst>
          </p:cNvPr>
          <p:cNvSpPr txBox="1"/>
          <p:nvPr/>
        </p:nvSpPr>
        <p:spPr>
          <a:xfrm>
            <a:off x="424635" y="1706136"/>
            <a:ext cx="7187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Calibri"/>
                <a:ea typeface="+mj-lt"/>
                <a:cs typeface="Calibri"/>
              </a:rPr>
              <a:t>Expanding reference genome using other accessions’ sequencing data could comprehensively represent the genetic diversity </a:t>
            </a:r>
            <a:endParaRPr lang="it-IT" b="1" dirty="0">
              <a:solidFill>
                <a:srgbClr val="C00000"/>
              </a:solidFill>
              <a:latin typeface="Calibri"/>
              <a:ea typeface="+mj-lt"/>
              <a:cs typeface="Calibri"/>
            </a:endParaRPr>
          </a:p>
          <a:p>
            <a:pPr algn="ctr"/>
            <a:endParaRPr lang="it-IT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54367BAB-2CED-12E0-8807-15DE1D3835E5}"/>
              </a:ext>
            </a:extLst>
          </p:cNvPr>
          <p:cNvSpPr txBox="1"/>
          <p:nvPr/>
        </p:nvSpPr>
        <p:spPr>
          <a:xfrm>
            <a:off x="8256059" y="1819564"/>
            <a:ext cx="3086196" cy="369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u="sng" dirty="0"/>
              <a:t>PANGENOME DEFINITION</a:t>
            </a:r>
          </a:p>
        </p:txBody>
      </p:sp>
    </p:spTree>
    <p:extLst>
      <p:ext uri="{BB962C8B-B14F-4D97-AF65-F5344CB8AC3E}">
        <p14:creationId xmlns:p14="http://schemas.microsoft.com/office/powerpoint/2010/main" val="2299050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B9B3F-8917-A087-61EB-A33D607A2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BE" dirty="0"/>
              <a:t>epresentation of a pangenome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C0436-D30F-EEB3-2471-D2F6C099D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</a:t>
            </a:r>
            <a:r>
              <a:rPr lang="en-BE" dirty="0"/>
              <a:t>arly on: bacterial genomes (small genomes, mostly coding)</a:t>
            </a:r>
          </a:p>
          <a:p>
            <a:pPr lvl="1"/>
            <a:r>
              <a:rPr lang="en-BE" dirty="0"/>
              <a:t>“cheaper” to sequence, small genomes</a:t>
            </a:r>
          </a:p>
          <a:p>
            <a:pPr lvl="1"/>
            <a:r>
              <a:rPr lang="en-GB" dirty="0"/>
              <a:t>P</a:t>
            </a:r>
            <a:r>
              <a:rPr lang="en-BE" dirty="0"/>
              <a:t>an-proteomes</a:t>
            </a:r>
          </a:p>
          <a:p>
            <a:r>
              <a:rPr lang="en-GB" dirty="0"/>
              <a:t>L</a:t>
            </a:r>
            <a:r>
              <a:rPr lang="en-BE" dirty="0"/>
              <a:t>arger genomes: NGS democratises the access to multiple genomes.</a:t>
            </a:r>
          </a:p>
          <a:p>
            <a:pPr lvl="1"/>
            <a:r>
              <a:rPr lang="en-GB" dirty="0"/>
              <a:t>L</a:t>
            </a:r>
            <a:r>
              <a:rPr lang="en-BE" dirty="0"/>
              <a:t>eft-over reads that do not match a reference genome, being assembles as extra bits of genome.</a:t>
            </a:r>
          </a:p>
          <a:p>
            <a:pPr lvl="1"/>
            <a:r>
              <a:rPr lang="en-GB" dirty="0"/>
              <a:t>R</a:t>
            </a:r>
            <a:r>
              <a:rPr lang="en-BE" dirty="0"/>
              <a:t>epresents the pan-genomes as a reference genome with extra (unplaced) contigs</a:t>
            </a:r>
          </a:p>
          <a:p>
            <a:pPr lvl="1"/>
            <a:r>
              <a:rPr lang="en-BE" dirty="0"/>
              <a:t>DeBruyn-graph</a:t>
            </a:r>
          </a:p>
          <a:p>
            <a:r>
              <a:rPr lang="en-GB" dirty="0"/>
              <a:t>L</a:t>
            </a:r>
            <a:r>
              <a:rPr lang="en-BE" dirty="0"/>
              <a:t>arger + multiple genome</a:t>
            </a:r>
          </a:p>
          <a:p>
            <a:pPr lvl="1"/>
            <a:r>
              <a:rPr lang="en-GB" dirty="0"/>
              <a:t>B</a:t>
            </a:r>
            <a:r>
              <a:rPr lang="en-BE" dirty="0"/>
              <a:t>uilding the pan genome becomes costly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2231DD-D5F0-F4E3-EE46-458D4EEC7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5417" y="4731026"/>
            <a:ext cx="3423947" cy="188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664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7A2F07-164F-13E1-9E12-B239C60DC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651" y="-29643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it-IT" dirty="0" err="1">
                <a:ea typeface="+mj-lt"/>
                <a:cs typeface="+mj-lt"/>
              </a:rPr>
              <a:t>Graph</a:t>
            </a:r>
            <a:r>
              <a:rPr lang="it-IT" dirty="0">
                <a:ea typeface="+mj-lt"/>
                <a:cs typeface="+mj-lt"/>
              </a:rPr>
              <a:t> </a:t>
            </a:r>
            <a:r>
              <a:rPr lang="it-IT" dirty="0" err="1">
                <a:ea typeface="+mj-lt"/>
                <a:cs typeface="+mj-lt"/>
              </a:rPr>
              <a:t>pangenomes</a:t>
            </a:r>
            <a:endParaRPr lang="it-IT" dirty="0">
              <a:ea typeface="Calibri Light"/>
              <a:cs typeface="Calibri Light"/>
            </a:endParaRPr>
          </a:p>
        </p:txBody>
      </p:sp>
      <p:pic>
        <p:nvPicPr>
          <p:cNvPr id="4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DAEBFA79-5AE8-36FA-5DFD-945744A44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86" y="1983044"/>
            <a:ext cx="5266158" cy="828448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6AC9685D-95B4-4CC0-878E-2B18461E17E4}"/>
              </a:ext>
            </a:extLst>
          </p:cNvPr>
          <p:cNvSpPr/>
          <p:nvPr/>
        </p:nvSpPr>
        <p:spPr>
          <a:xfrm>
            <a:off x="168654" y="1455209"/>
            <a:ext cx="5914512" cy="21364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331870D3-BB50-4827-A33D-5E45988662ED}"/>
              </a:ext>
            </a:extLst>
          </p:cNvPr>
          <p:cNvSpPr/>
          <p:nvPr/>
        </p:nvSpPr>
        <p:spPr>
          <a:xfrm>
            <a:off x="6404251" y="1472036"/>
            <a:ext cx="5429465" cy="21487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665CDBC1-C614-4F65-B269-062EC1E6C43A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6586523" y="2108724"/>
            <a:ext cx="446945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e 8">
            <a:extLst>
              <a:ext uri="{FF2B5EF4-FFF2-40B4-BE49-F238E27FC236}">
                <a16:creationId xmlns:a16="http://schemas.microsoft.com/office/drawing/2014/main" id="{A0443685-BEF8-4041-A602-D8CAA64A1F17}"/>
              </a:ext>
            </a:extLst>
          </p:cNvPr>
          <p:cNvSpPr/>
          <p:nvPr/>
        </p:nvSpPr>
        <p:spPr>
          <a:xfrm>
            <a:off x="6586523" y="1982454"/>
            <a:ext cx="273464" cy="252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BF5FCFD3-5777-44D2-8A81-47638EB49960}"/>
              </a:ext>
            </a:extLst>
          </p:cNvPr>
          <p:cNvSpPr/>
          <p:nvPr/>
        </p:nvSpPr>
        <p:spPr>
          <a:xfrm>
            <a:off x="10551700" y="1997204"/>
            <a:ext cx="273464" cy="252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7592A631-0C33-4F11-AAD4-48CADD278BF5}"/>
              </a:ext>
            </a:extLst>
          </p:cNvPr>
          <p:cNvSpPr/>
          <p:nvPr/>
        </p:nvSpPr>
        <p:spPr>
          <a:xfrm>
            <a:off x="7396949" y="1982454"/>
            <a:ext cx="273464" cy="252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BD3896FB-70B7-4CE2-BDD3-8BEB9CE5F29E}"/>
              </a:ext>
            </a:extLst>
          </p:cNvPr>
          <p:cNvSpPr/>
          <p:nvPr/>
        </p:nvSpPr>
        <p:spPr>
          <a:xfrm>
            <a:off x="8329793" y="1982454"/>
            <a:ext cx="273464" cy="252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3A263485-B9CB-4E88-93B1-DD26EECE0191}"/>
              </a:ext>
            </a:extLst>
          </p:cNvPr>
          <p:cNvSpPr/>
          <p:nvPr/>
        </p:nvSpPr>
        <p:spPr>
          <a:xfrm>
            <a:off x="8808282" y="1982454"/>
            <a:ext cx="273464" cy="252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AEE3CE4C-E59A-4079-9DD2-A24C2C343102}"/>
              </a:ext>
            </a:extLst>
          </p:cNvPr>
          <p:cNvSpPr/>
          <p:nvPr/>
        </p:nvSpPr>
        <p:spPr>
          <a:xfrm>
            <a:off x="9774035" y="1980735"/>
            <a:ext cx="273464" cy="25254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E7F375A8-DFA4-4D80-90E0-5485B567D191}"/>
              </a:ext>
            </a:extLst>
          </p:cNvPr>
          <p:cNvCxnSpPr>
            <a:cxnSpLocks/>
          </p:cNvCxnSpPr>
          <p:nvPr/>
        </p:nvCxnSpPr>
        <p:spPr>
          <a:xfrm>
            <a:off x="6655563" y="2679868"/>
            <a:ext cx="20297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e 19">
            <a:extLst>
              <a:ext uri="{FF2B5EF4-FFF2-40B4-BE49-F238E27FC236}">
                <a16:creationId xmlns:a16="http://schemas.microsoft.com/office/drawing/2014/main" id="{E6C16E53-BE8D-454E-A7ED-A688AA9C9137}"/>
              </a:ext>
            </a:extLst>
          </p:cNvPr>
          <p:cNvSpPr/>
          <p:nvPr/>
        </p:nvSpPr>
        <p:spPr>
          <a:xfrm>
            <a:off x="8329793" y="2553598"/>
            <a:ext cx="273464" cy="25254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ACAC5ED5-0863-4C45-862D-72C286315EDB}"/>
              </a:ext>
            </a:extLst>
          </p:cNvPr>
          <p:cNvSpPr/>
          <p:nvPr/>
        </p:nvSpPr>
        <p:spPr>
          <a:xfrm>
            <a:off x="7414096" y="2553598"/>
            <a:ext cx="273464" cy="25254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DC10D0D2-1071-4DB3-B957-A642D2DA28BE}"/>
              </a:ext>
            </a:extLst>
          </p:cNvPr>
          <p:cNvSpPr/>
          <p:nvPr/>
        </p:nvSpPr>
        <p:spPr>
          <a:xfrm>
            <a:off x="6570179" y="2546393"/>
            <a:ext cx="273464" cy="25254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C25BC8C9-CE3A-4519-B6CC-FE6809ECDCF8}"/>
              </a:ext>
            </a:extLst>
          </p:cNvPr>
          <p:cNvCxnSpPr>
            <a:cxnSpLocks/>
          </p:cNvCxnSpPr>
          <p:nvPr/>
        </p:nvCxnSpPr>
        <p:spPr>
          <a:xfrm>
            <a:off x="7550828" y="3251015"/>
            <a:ext cx="20297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5A68CDF2-DFF4-4DB6-85CA-624BEB77F0C7}"/>
              </a:ext>
            </a:extLst>
          </p:cNvPr>
          <p:cNvCxnSpPr>
            <a:cxnSpLocks/>
          </p:cNvCxnSpPr>
          <p:nvPr/>
        </p:nvCxnSpPr>
        <p:spPr>
          <a:xfrm>
            <a:off x="8883524" y="2672663"/>
            <a:ext cx="2029700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e 24">
            <a:extLst>
              <a:ext uri="{FF2B5EF4-FFF2-40B4-BE49-F238E27FC236}">
                <a16:creationId xmlns:a16="http://schemas.microsoft.com/office/drawing/2014/main" id="{CC06CDFA-BE98-4CB5-ADB1-371BC34BFED1}"/>
              </a:ext>
            </a:extLst>
          </p:cNvPr>
          <p:cNvSpPr/>
          <p:nvPr/>
        </p:nvSpPr>
        <p:spPr>
          <a:xfrm>
            <a:off x="8982252" y="2566212"/>
            <a:ext cx="273464" cy="25254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88448666-0823-4ED5-835D-EA6D7C816984}"/>
              </a:ext>
            </a:extLst>
          </p:cNvPr>
          <p:cNvSpPr/>
          <p:nvPr/>
        </p:nvSpPr>
        <p:spPr>
          <a:xfrm>
            <a:off x="10550408" y="2524758"/>
            <a:ext cx="273464" cy="25254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6D6CC994-9FC2-401F-836B-5F513518DCF0}"/>
              </a:ext>
            </a:extLst>
          </p:cNvPr>
          <p:cNvSpPr/>
          <p:nvPr/>
        </p:nvSpPr>
        <p:spPr>
          <a:xfrm>
            <a:off x="8982252" y="3108802"/>
            <a:ext cx="273464" cy="25254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D34F4E17-9244-464A-9481-4D9995EC7C47}"/>
              </a:ext>
            </a:extLst>
          </p:cNvPr>
          <p:cNvSpPr/>
          <p:nvPr/>
        </p:nvSpPr>
        <p:spPr>
          <a:xfrm>
            <a:off x="8320192" y="3124745"/>
            <a:ext cx="273464" cy="25254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D3DE5C1E-52AB-403D-8BAA-D4B9FAC1B459}"/>
              </a:ext>
            </a:extLst>
          </p:cNvPr>
          <p:cNvCxnSpPr>
            <a:cxnSpLocks/>
            <a:stCxn id="26" idx="0"/>
            <a:endCxn id="13" idx="4"/>
          </p:cNvCxnSpPr>
          <p:nvPr/>
        </p:nvCxnSpPr>
        <p:spPr>
          <a:xfrm flipV="1">
            <a:off x="10687140" y="2249744"/>
            <a:ext cx="1292" cy="275014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diritto 31">
            <a:extLst>
              <a:ext uri="{FF2B5EF4-FFF2-40B4-BE49-F238E27FC236}">
                <a16:creationId xmlns:a16="http://schemas.microsoft.com/office/drawing/2014/main" id="{4460CAFE-D444-47EF-9C93-C2863D38E0DB}"/>
              </a:ext>
            </a:extLst>
          </p:cNvPr>
          <p:cNvCxnSpPr>
            <a:cxnSpLocks/>
            <a:stCxn id="25" idx="0"/>
            <a:endCxn id="16" idx="4"/>
          </p:cNvCxnSpPr>
          <p:nvPr/>
        </p:nvCxnSpPr>
        <p:spPr>
          <a:xfrm flipH="1" flipV="1">
            <a:off x="8945014" y="2234994"/>
            <a:ext cx="173970" cy="331218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ABB69D47-3AFB-438F-8F20-EDA9A34B3169}"/>
              </a:ext>
            </a:extLst>
          </p:cNvPr>
          <p:cNvCxnSpPr>
            <a:cxnSpLocks/>
            <a:stCxn id="20" idx="0"/>
            <a:endCxn id="15" idx="4"/>
          </p:cNvCxnSpPr>
          <p:nvPr/>
        </p:nvCxnSpPr>
        <p:spPr>
          <a:xfrm flipV="1">
            <a:off x="8466525" y="2234994"/>
            <a:ext cx="0" cy="318604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678EF2F6-44FC-4B00-89C6-A0A6DA241031}"/>
              </a:ext>
            </a:extLst>
          </p:cNvPr>
          <p:cNvCxnSpPr>
            <a:cxnSpLocks/>
          </p:cNvCxnSpPr>
          <p:nvPr/>
        </p:nvCxnSpPr>
        <p:spPr>
          <a:xfrm flipV="1">
            <a:off x="7548952" y="2233969"/>
            <a:ext cx="747" cy="318604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FC716396-369C-47B7-876B-5DB3B7DE6070}"/>
              </a:ext>
            </a:extLst>
          </p:cNvPr>
          <p:cNvCxnSpPr>
            <a:cxnSpLocks/>
          </p:cNvCxnSpPr>
          <p:nvPr/>
        </p:nvCxnSpPr>
        <p:spPr>
          <a:xfrm flipV="1">
            <a:off x="6721060" y="2218219"/>
            <a:ext cx="747" cy="318604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1309A9E7-D5DA-49B2-9049-5A9CE428F449}"/>
              </a:ext>
            </a:extLst>
          </p:cNvPr>
          <p:cNvCxnSpPr>
            <a:cxnSpLocks/>
            <a:stCxn id="28" idx="0"/>
            <a:endCxn id="20" idx="4"/>
          </p:cNvCxnSpPr>
          <p:nvPr/>
        </p:nvCxnSpPr>
        <p:spPr>
          <a:xfrm flipV="1">
            <a:off x="8456924" y="2806138"/>
            <a:ext cx="9601" cy="318607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diritto 42">
            <a:extLst>
              <a:ext uri="{FF2B5EF4-FFF2-40B4-BE49-F238E27FC236}">
                <a16:creationId xmlns:a16="http://schemas.microsoft.com/office/drawing/2014/main" id="{508AC1BA-BA43-430D-A8F1-402190E255A8}"/>
              </a:ext>
            </a:extLst>
          </p:cNvPr>
          <p:cNvCxnSpPr>
            <a:cxnSpLocks/>
            <a:stCxn id="27" idx="0"/>
            <a:endCxn id="25" idx="4"/>
          </p:cNvCxnSpPr>
          <p:nvPr/>
        </p:nvCxnSpPr>
        <p:spPr>
          <a:xfrm flipV="1">
            <a:off x="9118984" y="2818752"/>
            <a:ext cx="0" cy="29005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75000208-4F89-4586-92F0-40A418F7936E}"/>
              </a:ext>
            </a:extLst>
          </p:cNvPr>
          <p:cNvSpPr txBox="1"/>
          <p:nvPr/>
        </p:nvSpPr>
        <p:spPr>
          <a:xfrm>
            <a:off x="6444076" y="1710247"/>
            <a:ext cx="1420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err="1"/>
              <a:t>Genome</a:t>
            </a:r>
            <a:r>
              <a:rPr lang="it-IT" sz="1200" b="1"/>
              <a:t> 1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FFABF4CF-5426-468C-B2FA-C269D18970E6}"/>
              </a:ext>
            </a:extLst>
          </p:cNvPr>
          <p:cNvSpPr txBox="1"/>
          <p:nvPr/>
        </p:nvSpPr>
        <p:spPr>
          <a:xfrm>
            <a:off x="6474824" y="2743006"/>
            <a:ext cx="1420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err="1"/>
              <a:t>Genome</a:t>
            </a:r>
            <a:r>
              <a:rPr lang="it-IT" sz="1200" b="1"/>
              <a:t> 2</a:t>
            </a:r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25D88C3F-DEAF-4EDC-A9F1-12753393339E}"/>
              </a:ext>
            </a:extLst>
          </p:cNvPr>
          <p:cNvSpPr txBox="1"/>
          <p:nvPr/>
        </p:nvSpPr>
        <p:spPr>
          <a:xfrm>
            <a:off x="7396949" y="3288469"/>
            <a:ext cx="1420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err="1"/>
              <a:t>Genome</a:t>
            </a:r>
            <a:r>
              <a:rPr lang="it-IT" sz="1200" b="1"/>
              <a:t> 3</a:t>
            </a:r>
          </a:p>
        </p:txBody>
      </p:sp>
      <p:sp>
        <p:nvSpPr>
          <p:cNvPr id="54" name="Rettangolo 53">
            <a:extLst>
              <a:ext uri="{FF2B5EF4-FFF2-40B4-BE49-F238E27FC236}">
                <a16:creationId xmlns:a16="http://schemas.microsoft.com/office/drawing/2014/main" id="{0FAC4699-7761-403F-8C33-0314011F9645}"/>
              </a:ext>
            </a:extLst>
          </p:cNvPr>
          <p:cNvSpPr/>
          <p:nvPr/>
        </p:nvSpPr>
        <p:spPr>
          <a:xfrm>
            <a:off x="1108803" y="787291"/>
            <a:ext cx="4238233" cy="2862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/>
              <a:t>Nucleotide </a:t>
            </a:r>
            <a:r>
              <a:rPr lang="it-IT" sz="2400" b="1" dirty="0" err="1"/>
              <a:t>based</a:t>
            </a:r>
            <a:r>
              <a:rPr lang="it-IT" sz="2400" b="1" dirty="0"/>
              <a:t> </a:t>
            </a:r>
            <a:r>
              <a:rPr lang="it-IT" sz="2400" b="1" dirty="0" err="1"/>
              <a:t>pangenome</a:t>
            </a:r>
            <a:endParaRPr lang="it-IT" sz="2400" b="1" dirty="0"/>
          </a:p>
        </p:txBody>
      </p:sp>
      <p:sp>
        <p:nvSpPr>
          <p:cNvPr id="55" name="Rettangolo 54">
            <a:extLst>
              <a:ext uri="{FF2B5EF4-FFF2-40B4-BE49-F238E27FC236}">
                <a16:creationId xmlns:a16="http://schemas.microsoft.com/office/drawing/2014/main" id="{96EFFC24-DF25-4333-A4DC-E43E9AC8DE31}"/>
              </a:ext>
            </a:extLst>
          </p:cNvPr>
          <p:cNvSpPr/>
          <p:nvPr/>
        </p:nvSpPr>
        <p:spPr>
          <a:xfrm>
            <a:off x="6837219" y="788304"/>
            <a:ext cx="4489054" cy="2862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b="1" dirty="0"/>
              <a:t>Object </a:t>
            </a:r>
            <a:r>
              <a:rPr lang="it-IT" sz="2400" b="1" dirty="0" err="1"/>
              <a:t>based</a:t>
            </a:r>
            <a:r>
              <a:rPr lang="it-IT" sz="2400" b="1" dirty="0"/>
              <a:t> </a:t>
            </a:r>
            <a:r>
              <a:rPr lang="it-IT" sz="2400" b="1" dirty="0" err="1"/>
              <a:t>pangenome</a:t>
            </a:r>
            <a:endParaRPr lang="it-IT" sz="2400" b="1" dirty="0"/>
          </a:p>
        </p:txBody>
      </p:sp>
      <p:cxnSp>
        <p:nvCxnSpPr>
          <p:cNvPr id="57" name="Connettore 2 56">
            <a:extLst>
              <a:ext uri="{FF2B5EF4-FFF2-40B4-BE49-F238E27FC236}">
                <a16:creationId xmlns:a16="http://schemas.microsoft.com/office/drawing/2014/main" id="{A962045A-8B21-48BD-8CC1-2CE439D1FA65}"/>
              </a:ext>
            </a:extLst>
          </p:cNvPr>
          <p:cNvCxnSpPr>
            <a:cxnSpLocks/>
          </p:cNvCxnSpPr>
          <p:nvPr/>
        </p:nvCxnSpPr>
        <p:spPr>
          <a:xfrm flipH="1">
            <a:off x="10477330" y="2737081"/>
            <a:ext cx="191900" cy="445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C88E8C8C-C2DE-4905-BC45-CA38E4179CA0}"/>
              </a:ext>
            </a:extLst>
          </p:cNvPr>
          <p:cNvSpPr txBox="1"/>
          <p:nvPr/>
        </p:nvSpPr>
        <p:spPr>
          <a:xfrm>
            <a:off x="10193843" y="3157664"/>
            <a:ext cx="13284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b="1"/>
              <a:t>Gene</a:t>
            </a:r>
          </a:p>
        </p:txBody>
      </p:sp>
      <p:cxnSp>
        <p:nvCxnSpPr>
          <p:cNvPr id="68" name="Connettore 2 67">
            <a:extLst>
              <a:ext uri="{FF2B5EF4-FFF2-40B4-BE49-F238E27FC236}">
                <a16:creationId xmlns:a16="http://schemas.microsoft.com/office/drawing/2014/main" id="{331B31BC-7919-4B1D-B6FF-C027ED8DB395}"/>
              </a:ext>
            </a:extLst>
          </p:cNvPr>
          <p:cNvCxnSpPr>
            <a:cxnSpLocks/>
          </p:cNvCxnSpPr>
          <p:nvPr/>
        </p:nvCxnSpPr>
        <p:spPr>
          <a:xfrm flipH="1">
            <a:off x="2711268" y="2677997"/>
            <a:ext cx="191900" cy="445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CasellaDiTesto 68">
            <a:extLst>
              <a:ext uri="{FF2B5EF4-FFF2-40B4-BE49-F238E27FC236}">
                <a16:creationId xmlns:a16="http://schemas.microsoft.com/office/drawing/2014/main" id="{7DD167D2-00FB-46C0-AE1E-A1120C0DB43B}"/>
              </a:ext>
            </a:extLst>
          </p:cNvPr>
          <p:cNvSpPr txBox="1"/>
          <p:nvPr/>
        </p:nvSpPr>
        <p:spPr>
          <a:xfrm>
            <a:off x="1567514" y="3160875"/>
            <a:ext cx="33289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b="1" err="1"/>
              <a:t>Genomic</a:t>
            </a:r>
            <a:r>
              <a:rPr lang="it-IT" sz="1100" b="1"/>
              <a:t> </a:t>
            </a:r>
            <a:r>
              <a:rPr lang="it-IT" sz="1100" b="1" err="1"/>
              <a:t>sequences</a:t>
            </a:r>
            <a:endParaRPr lang="it-IT" sz="1100" b="1"/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92078DCA-C4F1-879C-75AE-83025860A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811448"/>
              </p:ext>
            </p:extLst>
          </p:nvPr>
        </p:nvGraphicFramePr>
        <p:xfrm>
          <a:off x="838610" y="3745982"/>
          <a:ext cx="10887318" cy="32117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9106">
                  <a:extLst>
                    <a:ext uri="{9D8B030D-6E8A-4147-A177-3AD203B41FA5}">
                      <a16:colId xmlns:a16="http://schemas.microsoft.com/office/drawing/2014/main" val="1042149706"/>
                    </a:ext>
                  </a:extLst>
                </a:gridCol>
                <a:gridCol w="3629106">
                  <a:extLst>
                    <a:ext uri="{9D8B030D-6E8A-4147-A177-3AD203B41FA5}">
                      <a16:colId xmlns:a16="http://schemas.microsoft.com/office/drawing/2014/main" val="2645334266"/>
                    </a:ext>
                  </a:extLst>
                </a:gridCol>
                <a:gridCol w="3629106">
                  <a:extLst>
                    <a:ext uri="{9D8B030D-6E8A-4147-A177-3AD203B41FA5}">
                      <a16:colId xmlns:a16="http://schemas.microsoft.com/office/drawing/2014/main" val="412319745"/>
                    </a:ext>
                  </a:extLst>
                </a:gridCol>
              </a:tblGrid>
              <a:tr h="281211"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200" b="1" dirty="0"/>
                        <a:t>Nucleotide </a:t>
                      </a:r>
                      <a:r>
                        <a:rPr lang="it-IT" sz="2200" b="1" dirty="0" err="1"/>
                        <a:t>based</a:t>
                      </a:r>
                      <a:r>
                        <a:rPr lang="it-IT" sz="2200" b="1" dirty="0"/>
                        <a:t> </a:t>
                      </a:r>
                      <a:r>
                        <a:rPr lang="it-IT" sz="2200" b="1" dirty="0" err="1"/>
                        <a:t>pangenome</a:t>
                      </a:r>
                      <a:endParaRPr lang="it-IT" sz="2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200" b="1" dirty="0"/>
                        <a:t>Object </a:t>
                      </a:r>
                      <a:r>
                        <a:rPr lang="it-IT" sz="2200" b="1" dirty="0" err="1"/>
                        <a:t>based</a:t>
                      </a:r>
                      <a:r>
                        <a:rPr lang="it-IT" sz="2200" b="1" dirty="0"/>
                        <a:t> </a:t>
                      </a:r>
                      <a:r>
                        <a:rPr lang="it-IT" sz="2200" b="1" dirty="0" err="1"/>
                        <a:t>pangenome</a:t>
                      </a:r>
                      <a:endParaRPr lang="it-IT" sz="2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297362"/>
                  </a:ext>
                </a:extLst>
              </a:tr>
              <a:tr h="232884">
                <a:tc>
                  <a:txBody>
                    <a:bodyPr/>
                    <a:lstStyle/>
                    <a:p>
                      <a:pPr algn="ctr"/>
                      <a:r>
                        <a:rPr lang="it-IT" sz="1400" b="1" dirty="0"/>
                        <a:t>NODE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a typeface="+mj-lt"/>
                          <a:cs typeface="+mj-lt"/>
                        </a:rPr>
                        <a:t>Nucleotide sequences 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a typeface="+mj-lt"/>
                          <a:cs typeface="+mj-lt"/>
                        </a:rPr>
                        <a:t>Genes, TE, …. </a:t>
                      </a:r>
                      <a:br>
                        <a:rPr lang="en-US" sz="1400" dirty="0">
                          <a:ea typeface="+mj-lt"/>
                          <a:cs typeface="+mj-lt"/>
                        </a:rPr>
                      </a:br>
                      <a:r>
                        <a:rPr lang="en-US" sz="1200" dirty="0">
                          <a:ea typeface="+mj-lt"/>
                          <a:cs typeface="+mj-lt"/>
                        </a:rPr>
                        <a:t>(any object that in anchored on the genomic sequence)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005600"/>
                  </a:ext>
                </a:extLst>
              </a:tr>
              <a:tr h="407546">
                <a:tc>
                  <a:txBody>
                    <a:bodyPr/>
                    <a:lstStyle/>
                    <a:p>
                      <a:pPr algn="ctr"/>
                      <a:r>
                        <a:rPr lang="it-IT" sz="1400" b="1" dirty="0"/>
                        <a:t>EDGES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effectLst/>
                        </a:rPr>
                        <a:t>a walk in the graph describes a genome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effectLst/>
                        </a:rPr>
                        <a:t>Any relationships between genes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702212"/>
                  </a:ext>
                </a:extLst>
              </a:tr>
              <a:tr h="436953">
                <a:tc>
                  <a:txBody>
                    <a:bodyPr/>
                    <a:lstStyle/>
                    <a:p>
                      <a:pPr algn="ctr"/>
                      <a:r>
                        <a:rPr lang="it-IT" sz="1400" b="1" dirty="0">
                          <a:highlight>
                            <a:srgbClr val="FFFF00"/>
                          </a:highlight>
                        </a:rPr>
                        <a:t>AIM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dirty="0">
                          <a:effectLst/>
                          <a:highlight>
                            <a:srgbClr val="FFFF00"/>
                          </a:highlight>
                        </a:rPr>
                        <a:t>Core, variable and unique genomic regions of accessions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effectLst/>
                          <a:highlight>
                            <a:srgbClr val="FFFF00"/>
                          </a:highlight>
                        </a:rPr>
                        <a:t>Core, variable and unique objects of accessions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2479781"/>
                  </a:ext>
                </a:extLst>
              </a:tr>
              <a:tr h="407546">
                <a:tc>
                  <a:txBody>
                    <a:bodyPr/>
                    <a:lstStyle/>
                    <a:p>
                      <a:pPr algn="ctr"/>
                      <a:r>
                        <a:rPr lang="it-IT" sz="1400" b="1" dirty="0"/>
                        <a:t>ADVANTAGE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333333"/>
                          </a:solidFill>
                        </a:rPr>
                        <a:t>Visualization of </a:t>
                      </a:r>
                      <a:r>
                        <a:rPr lang="en-US" sz="1400" dirty="0" err="1">
                          <a:solidFill>
                            <a:srgbClr val="333333"/>
                          </a:solidFill>
                        </a:rPr>
                        <a:t>Indel,SV</a:t>
                      </a:r>
                      <a:r>
                        <a:rPr lang="en-US" sz="1400" dirty="0">
                          <a:solidFill>
                            <a:srgbClr val="333333"/>
                          </a:solidFill>
                        </a:rPr>
                        <a:t> and SNPs 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 err="1"/>
                        <a:t>visualization</a:t>
                      </a:r>
                      <a:r>
                        <a:rPr lang="it-IT" sz="1400" dirty="0"/>
                        <a:t> of </a:t>
                      </a:r>
                      <a:r>
                        <a:rPr lang="it-IT" sz="1400" dirty="0" err="1"/>
                        <a:t>shared</a:t>
                      </a:r>
                      <a:r>
                        <a:rPr lang="it-IT" sz="1400" dirty="0"/>
                        <a:t> and </a:t>
                      </a:r>
                      <a:r>
                        <a:rPr lang="it-IT" sz="1400" dirty="0" err="1"/>
                        <a:t>Unique</a:t>
                      </a:r>
                      <a:r>
                        <a:rPr lang="it-IT" sz="1400" dirty="0"/>
                        <a:t> </a:t>
                      </a:r>
                      <a:r>
                        <a:rPr lang="it-IT" sz="1400" dirty="0" err="1"/>
                        <a:t>genes</a:t>
                      </a:r>
                      <a:r>
                        <a:rPr lang="it-IT" sz="1400" dirty="0"/>
                        <a:t> (</a:t>
                      </a:r>
                      <a:r>
                        <a:rPr lang="it-IT" sz="1400" dirty="0" err="1"/>
                        <a:t>objetcs</a:t>
                      </a:r>
                      <a:r>
                        <a:rPr lang="it-IT" sz="14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576042"/>
                  </a:ext>
                </a:extLst>
              </a:tr>
              <a:tr h="407546">
                <a:tc>
                  <a:txBody>
                    <a:bodyPr/>
                    <a:lstStyle/>
                    <a:p>
                      <a:pPr algn="ctr"/>
                      <a:r>
                        <a:rPr lang="it-IT" sz="1400" b="1" dirty="0"/>
                        <a:t>DISADVANTAGE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>
                          <a:solidFill>
                            <a:srgbClr val="333333"/>
                          </a:solidFill>
                        </a:rPr>
                        <a:t>No </a:t>
                      </a:r>
                      <a:r>
                        <a:rPr lang="it-IT" sz="1400" dirty="0" err="1">
                          <a:solidFill>
                            <a:srgbClr val="333333"/>
                          </a:solidFill>
                        </a:rPr>
                        <a:t>visualization</a:t>
                      </a:r>
                      <a:r>
                        <a:rPr lang="it-IT" sz="1400" dirty="0">
                          <a:solidFill>
                            <a:srgbClr val="333333"/>
                          </a:solidFill>
                        </a:rPr>
                        <a:t> of </a:t>
                      </a:r>
                      <a:r>
                        <a:rPr lang="it-IT" sz="1400" dirty="0" err="1">
                          <a:solidFill>
                            <a:srgbClr val="333333"/>
                          </a:solidFill>
                        </a:rPr>
                        <a:t>Core,Variable</a:t>
                      </a:r>
                      <a:r>
                        <a:rPr lang="it-IT" sz="1400" dirty="0">
                          <a:solidFill>
                            <a:srgbClr val="333333"/>
                          </a:solidFill>
                        </a:rPr>
                        <a:t> and </a:t>
                      </a:r>
                      <a:r>
                        <a:rPr lang="it-IT" sz="1400" dirty="0" err="1">
                          <a:solidFill>
                            <a:srgbClr val="333333"/>
                          </a:solidFill>
                        </a:rPr>
                        <a:t>Unique</a:t>
                      </a:r>
                      <a:r>
                        <a:rPr lang="it-IT" sz="1400" dirty="0">
                          <a:solidFill>
                            <a:srgbClr val="333333"/>
                          </a:solidFill>
                        </a:rPr>
                        <a:t> </a:t>
                      </a:r>
                      <a:r>
                        <a:rPr lang="it-IT" sz="1400" dirty="0" err="1">
                          <a:solidFill>
                            <a:srgbClr val="333333"/>
                          </a:solidFill>
                        </a:rPr>
                        <a:t>objects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400" dirty="0"/>
                        <a:t>No </a:t>
                      </a:r>
                      <a:r>
                        <a:rPr lang="it-IT" sz="1400" dirty="0" err="1"/>
                        <a:t>visualization</a:t>
                      </a:r>
                      <a:r>
                        <a:rPr lang="it-IT" sz="1400" dirty="0"/>
                        <a:t> of </a:t>
                      </a:r>
                      <a:r>
                        <a:rPr lang="en-US" sz="1400" dirty="0"/>
                        <a:t>SNV, Indel and SV visualization for cultivar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523079"/>
                  </a:ext>
                </a:extLst>
              </a:tr>
            </a:tbl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A49CBA1A-A16B-5B13-BA12-E008FD3A2964}"/>
              </a:ext>
            </a:extLst>
          </p:cNvPr>
          <p:cNvSpPr txBox="1"/>
          <p:nvPr/>
        </p:nvSpPr>
        <p:spPr>
          <a:xfrm>
            <a:off x="1840839" y="1079711"/>
            <a:ext cx="2774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</a:rPr>
              <a:t>MANY IN LITERATURE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BCC59E8-E057-9282-D89D-409807AA894B}"/>
              </a:ext>
            </a:extLst>
          </p:cNvPr>
          <p:cNvSpPr txBox="1"/>
          <p:nvPr/>
        </p:nvSpPr>
        <p:spPr>
          <a:xfrm>
            <a:off x="7577000" y="1072451"/>
            <a:ext cx="313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</a:rPr>
              <a:t>NOT IN LITERATURE</a:t>
            </a:r>
          </a:p>
        </p:txBody>
      </p:sp>
    </p:spTree>
    <p:extLst>
      <p:ext uri="{BB962C8B-B14F-4D97-AF65-F5344CB8AC3E}">
        <p14:creationId xmlns:p14="http://schemas.microsoft.com/office/powerpoint/2010/main" val="3586911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A39F6F-102A-18CE-DA1E-0F7322BE8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091"/>
            <a:ext cx="10515600" cy="1325563"/>
          </a:xfrm>
        </p:spPr>
        <p:txBody>
          <a:bodyPr/>
          <a:lstStyle/>
          <a:p>
            <a:pPr algn="ctr"/>
            <a:r>
              <a:rPr lang="it-IT" dirty="0" err="1"/>
              <a:t>object-based</a:t>
            </a:r>
            <a:r>
              <a:rPr lang="it-IT" dirty="0"/>
              <a:t> </a:t>
            </a:r>
            <a:r>
              <a:rPr lang="it-IT" dirty="0" err="1"/>
              <a:t>pangenome</a:t>
            </a:r>
            <a:endParaRPr lang="it-IT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A9F34CF-9F59-611F-959D-3CBD0CBF425D}"/>
              </a:ext>
            </a:extLst>
          </p:cNvPr>
          <p:cNvGrpSpPr/>
          <p:nvPr/>
        </p:nvGrpSpPr>
        <p:grpSpPr>
          <a:xfrm>
            <a:off x="345197" y="2497272"/>
            <a:ext cx="5429465" cy="2148713"/>
            <a:chOff x="345197" y="2497272"/>
            <a:chExt cx="5429465" cy="2148713"/>
          </a:xfrm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DBF9C9C2-33DA-0C04-FD64-ABD71730BC86}"/>
                </a:ext>
              </a:extLst>
            </p:cNvPr>
            <p:cNvSpPr/>
            <p:nvPr/>
          </p:nvSpPr>
          <p:spPr>
            <a:xfrm>
              <a:off x="345197" y="2497272"/>
              <a:ext cx="5429465" cy="2148713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" name="Connettore diritto 3">
              <a:extLst>
                <a:ext uri="{FF2B5EF4-FFF2-40B4-BE49-F238E27FC236}">
                  <a16:creationId xmlns:a16="http://schemas.microsoft.com/office/drawing/2014/main" id="{584B912A-A435-F57D-2861-7AAF37B41B43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>
              <a:off x="527469" y="3133960"/>
              <a:ext cx="4469450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40B98466-6D1A-E875-BBA6-38A34FC42BC4}"/>
                </a:ext>
              </a:extLst>
            </p:cNvPr>
            <p:cNvSpPr/>
            <p:nvPr/>
          </p:nvSpPr>
          <p:spPr>
            <a:xfrm>
              <a:off x="527469" y="3007690"/>
              <a:ext cx="273464" cy="25254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3ECD3739-1E31-0A81-739D-75FA90BC07F3}"/>
                </a:ext>
              </a:extLst>
            </p:cNvPr>
            <p:cNvSpPr/>
            <p:nvPr/>
          </p:nvSpPr>
          <p:spPr>
            <a:xfrm>
              <a:off x="4492646" y="3022440"/>
              <a:ext cx="273464" cy="25254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Ovale 6">
              <a:extLst>
                <a:ext uri="{FF2B5EF4-FFF2-40B4-BE49-F238E27FC236}">
                  <a16:creationId xmlns:a16="http://schemas.microsoft.com/office/drawing/2014/main" id="{814252F1-C4F9-CB93-4A3B-5068127F9713}"/>
                </a:ext>
              </a:extLst>
            </p:cNvPr>
            <p:cNvSpPr/>
            <p:nvPr/>
          </p:nvSpPr>
          <p:spPr>
            <a:xfrm>
              <a:off x="1337895" y="3007690"/>
              <a:ext cx="273464" cy="25254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Ovale 7">
              <a:extLst>
                <a:ext uri="{FF2B5EF4-FFF2-40B4-BE49-F238E27FC236}">
                  <a16:creationId xmlns:a16="http://schemas.microsoft.com/office/drawing/2014/main" id="{F5809054-36FD-166E-382C-B0D571128894}"/>
                </a:ext>
              </a:extLst>
            </p:cNvPr>
            <p:cNvSpPr/>
            <p:nvPr/>
          </p:nvSpPr>
          <p:spPr>
            <a:xfrm>
              <a:off x="2270739" y="3007690"/>
              <a:ext cx="273464" cy="25254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Ovale 8">
              <a:extLst>
                <a:ext uri="{FF2B5EF4-FFF2-40B4-BE49-F238E27FC236}">
                  <a16:creationId xmlns:a16="http://schemas.microsoft.com/office/drawing/2014/main" id="{4CC194DB-DBC7-9E18-2922-C07E85E3B41D}"/>
                </a:ext>
              </a:extLst>
            </p:cNvPr>
            <p:cNvSpPr/>
            <p:nvPr/>
          </p:nvSpPr>
          <p:spPr>
            <a:xfrm>
              <a:off x="2749228" y="3007690"/>
              <a:ext cx="273464" cy="25254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Ovale 9">
              <a:extLst>
                <a:ext uri="{FF2B5EF4-FFF2-40B4-BE49-F238E27FC236}">
                  <a16:creationId xmlns:a16="http://schemas.microsoft.com/office/drawing/2014/main" id="{A962FAF5-5200-1EB0-A0C3-29230CD0FA0B}"/>
                </a:ext>
              </a:extLst>
            </p:cNvPr>
            <p:cNvSpPr/>
            <p:nvPr/>
          </p:nvSpPr>
          <p:spPr>
            <a:xfrm>
              <a:off x="3714981" y="3005971"/>
              <a:ext cx="273464" cy="25254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1" name="Connettore diritto 10">
              <a:extLst>
                <a:ext uri="{FF2B5EF4-FFF2-40B4-BE49-F238E27FC236}">
                  <a16:creationId xmlns:a16="http://schemas.microsoft.com/office/drawing/2014/main" id="{A2F8D75C-6793-C422-FD83-6C2A5E1EBA65}"/>
                </a:ext>
              </a:extLst>
            </p:cNvPr>
            <p:cNvCxnSpPr>
              <a:cxnSpLocks/>
            </p:cNvCxnSpPr>
            <p:nvPr/>
          </p:nvCxnSpPr>
          <p:spPr>
            <a:xfrm>
              <a:off x="596509" y="3705104"/>
              <a:ext cx="2029700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F7E86D8E-15B9-D821-7D0A-DECF5909A1F9}"/>
                </a:ext>
              </a:extLst>
            </p:cNvPr>
            <p:cNvSpPr/>
            <p:nvPr/>
          </p:nvSpPr>
          <p:spPr>
            <a:xfrm>
              <a:off x="2270739" y="3578834"/>
              <a:ext cx="273464" cy="25254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65D5D3F9-3D39-C6CA-72A2-E7C4DF15393A}"/>
                </a:ext>
              </a:extLst>
            </p:cNvPr>
            <p:cNvSpPr/>
            <p:nvPr/>
          </p:nvSpPr>
          <p:spPr>
            <a:xfrm>
              <a:off x="1355042" y="3578834"/>
              <a:ext cx="273464" cy="25254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6D0A2FF8-C640-9C6A-E2C2-E9D013C7B885}"/>
                </a:ext>
              </a:extLst>
            </p:cNvPr>
            <p:cNvSpPr/>
            <p:nvPr/>
          </p:nvSpPr>
          <p:spPr>
            <a:xfrm>
              <a:off x="511125" y="3571629"/>
              <a:ext cx="273464" cy="25254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5" name="Connettore diritto 14">
              <a:extLst>
                <a:ext uri="{FF2B5EF4-FFF2-40B4-BE49-F238E27FC236}">
                  <a16:creationId xmlns:a16="http://schemas.microsoft.com/office/drawing/2014/main" id="{49ADF6BC-B997-53FF-F2C2-07036800B2AF}"/>
                </a:ext>
              </a:extLst>
            </p:cNvPr>
            <p:cNvCxnSpPr>
              <a:cxnSpLocks/>
            </p:cNvCxnSpPr>
            <p:nvPr/>
          </p:nvCxnSpPr>
          <p:spPr>
            <a:xfrm>
              <a:off x="1491774" y="4276251"/>
              <a:ext cx="2029700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diritto 15">
              <a:extLst>
                <a:ext uri="{FF2B5EF4-FFF2-40B4-BE49-F238E27FC236}">
                  <a16:creationId xmlns:a16="http://schemas.microsoft.com/office/drawing/2014/main" id="{5447D06B-5AA3-8F65-355D-D60AFA8898CD}"/>
                </a:ext>
              </a:extLst>
            </p:cNvPr>
            <p:cNvCxnSpPr>
              <a:cxnSpLocks/>
            </p:cNvCxnSpPr>
            <p:nvPr/>
          </p:nvCxnSpPr>
          <p:spPr>
            <a:xfrm>
              <a:off x="2824470" y="3697899"/>
              <a:ext cx="2029700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e 16">
              <a:extLst>
                <a:ext uri="{FF2B5EF4-FFF2-40B4-BE49-F238E27FC236}">
                  <a16:creationId xmlns:a16="http://schemas.microsoft.com/office/drawing/2014/main" id="{779C008C-BAC8-3C63-C5DB-C27A84378B26}"/>
                </a:ext>
              </a:extLst>
            </p:cNvPr>
            <p:cNvSpPr/>
            <p:nvPr/>
          </p:nvSpPr>
          <p:spPr>
            <a:xfrm>
              <a:off x="2923198" y="3591448"/>
              <a:ext cx="273464" cy="25254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8" name="Ovale 17">
              <a:extLst>
                <a:ext uri="{FF2B5EF4-FFF2-40B4-BE49-F238E27FC236}">
                  <a16:creationId xmlns:a16="http://schemas.microsoft.com/office/drawing/2014/main" id="{5FE5E4BC-0BA3-17E5-5B5A-3C3403D3C737}"/>
                </a:ext>
              </a:extLst>
            </p:cNvPr>
            <p:cNvSpPr/>
            <p:nvPr/>
          </p:nvSpPr>
          <p:spPr>
            <a:xfrm>
              <a:off x="4491354" y="3549994"/>
              <a:ext cx="273464" cy="25254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9" name="Ovale 18">
              <a:extLst>
                <a:ext uri="{FF2B5EF4-FFF2-40B4-BE49-F238E27FC236}">
                  <a16:creationId xmlns:a16="http://schemas.microsoft.com/office/drawing/2014/main" id="{BA4375AC-27B1-2947-CF48-1A3318E65309}"/>
                </a:ext>
              </a:extLst>
            </p:cNvPr>
            <p:cNvSpPr/>
            <p:nvPr/>
          </p:nvSpPr>
          <p:spPr>
            <a:xfrm>
              <a:off x="2923198" y="4134038"/>
              <a:ext cx="273464" cy="25254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Ovale 19">
              <a:extLst>
                <a:ext uri="{FF2B5EF4-FFF2-40B4-BE49-F238E27FC236}">
                  <a16:creationId xmlns:a16="http://schemas.microsoft.com/office/drawing/2014/main" id="{0103CA3F-FC2C-F9CD-9A85-228824F99015}"/>
                </a:ext>
              </a:extLst>
            </p:cNvPr>
            <p:cNvSpPr/>
            <p:nvPr/>
          </p:nvSpPr>
          <p:spPr>
            <a:xfrm>
              <a:off x="2261138" y="4149981"/>
              <a:ext cx="273464" cy="25254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21" name="Connettore diritto 20">
              <a:extLst>
                <a:ext uri="{FF2B5EF4-FFF2-40B4-BE49-F238E27FC236}">
                  <a16:creationId xmlns:a16="http://schemas.microsoft.com/office/drawing/2014/main" id="{ED03B9DB-D55B-1958-90F7-4C86FEE47F91}"/>
                </a:ext>
              </a:extLst>
            </p:cNvPr>
            <p:cNvCxnSpPr>
              <a:cxnSpLocks/>
              <a:stCxn id="18" idx="0"/>
              <a:endCxn id="6" idx="4"/>
            </p:cNvCxnSpPr>
            <p:nvPr/>
          </p:nvCxnSpPr>
          <p:spPr>
            <a:xfrm flipV="1">
              <a:off x="4628086" y="3274980"/>
              <a:ext cx="1292" cy="275014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diritto 21">
              <a:extLst>
                <a:ext uri="{FF2B5EF4-FFF2-40B4-BE49-F238E27FC236}">
                  <a16:creationId xmlns:a16="http://schemas.microsoft.com/office/drawing/2014/main" id="{219C3671-1999-C224-B59A-9EAC58701DB0}"/>
                </a:ext>
              </a:extLst>
            </p:cNvPr>
            <p:cNvCxnSpPr>
              <a:cxnSpLocks/>
              <a:stCxn id="17" idx="0"/>
              <a:endCxn id="9" idx="4"/>
            </p:cNvCxnSpPr>
            <p:nvPr/>
          </p:nvCxnSpPr>
          <p:spPr>
            <a:xfrm flipH="1" flipV="1">
              <a:off x="2885960" y="3260230"/>
              <a:ext cx="173970" cy="331218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diritto 22">
              <a:extLst>
                <a:ext uri="{FF2B5EF4-FFF2-40B4-BE49-F238E27FC236}">
                  <a16:creationId xmlns:a16="http://schemas.microsoft.com/office/drawing/2014/main" id="{31BCABC8-1E37-50F2-D7EC-0A1F251BF598}"/>
                </a:ext>
              </a:extLst>
            </p:cNvPr>
            <p:cNvCxnSpPr>
              <a:cxnSpLocks/>
              <a:stCxn id="12" idx="0"/>
              <a:endCxn id="8" idx="4"/>
            </p:cNvCxnSpPr>
            <p:nvPr/>
          </p:nvCxnSpPr>
          <p:spPr>
            <a:xfrm flipV="1">
              <a:off x="2407471" y="3260230"/>
              <a:ext cx="0" cy="318604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diritto 23">
              <a:extLst>
                <a:ext uri="{FF2B5EF4-FFF2-40B4-BE49-F238E27FC236}">
                  <a16:creationId xmlns:a16="http://schemas.microsoft.com/office/drawing/2014/main" id="{B5214EC6-CAE3-A545-8BD5-3FB6C60729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89898" y="3259205"/>
              <a:ext cx="747" cy="318604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diritto 24">
              <a:extLst>
                <a:ext uri="{FF2B5EF4-FFF2-40B4-BE49-F238E27FC236}">
                  <a16:creationId xmlns:a16="http://schemas.microsoft.com/office/drawing/2014/main" id="{577DB4F1-1433-DD13-498A-B8D82C2F41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2006" y="3243455"/>
              <a:ext cx="747" cy="318604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diritto 25">
              <a:extLst>
                <a:ext uri="{FF2B5EF4-FFF2-40B4-BE49-F238E27FC236}">
                  <a16:creationId xmlns:a16="http://schemas.microsoft.com/office/drawing/2014/main" id="{99AE45C4-7C4D-E1BB-EC6F-2C150B0C1310}"/>
                </a:ext>
              </a:extLst>
            </p:cNvPr>
            <p:cNvCxnSpPr>
              <a:cxnSpLocks/>
              <a:stCxn id="20" idx="0"/>
              <a:endCxn id="12" idx="4"/>
            </p:cNvCxnSpPr>
            <p:nvPr/>
          </p:nvCxnSpPr>
          <p:spPr>
            <a:xfrm flipV="1">
              <a:off x="2397870" y="3831374"/>
              <a:ext cx="9601" cy="318607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diritto 26">
              <a:extLst>
                <a:ext uri="{FF2B5EF4-FFF2-40B4-BE49-F238E27FC236}">
                  <a16:creationId xmlns:a16="http://schemas.microsoft.com/office/drawing/2014/main" id="{7C00AAA0-F769-3CC5-0489-D756C28B28B7}"/>
                </a:ext>
              </a:extLst>
            </p:cNvPr>
            <p:cNvCxnSpPr>
              <a:cxnSpLocks/>
              <a:stCxn id="19" idx="0"/>
              <a:endCxn id="17" idx="4"/>
            </p:cNvCxnSpPr>
            <p:nvPr/>
          </p:nvCxnSpPr>
          <p:spPr>
            <a:xfrm flipV="1">
              <a:off x="3059930" y="3843988"/>
              <a:ext cx="0" cy="29005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sellaDiTesto 27">
              <a:extLst>
                <a:ext uri="{FF2B5EF4-FFF2-40B4-BE49-F238E27FC236}">
                  <a16:creationId xmlns:a16="http://schemas.microsoft.com/office/drawing/2014/main" id="{DF2A940A-7F62-677C-7FAE-2F960B963A8C}"/>
                </a:ext>
              </a:extLst>
            </p:cNvPr>
            <p:cNvSpPr txBox="1"/>
            <p:nvPr/>
          </p:nvSpPr>
          <p:spPr>
            <a:xfrm>
              <a:off x="385022" y="2735483"/>
              <a:ext cx="14202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b="1" err="1"/>
                <a:t>Genome</a:t>
              </a:r>
              <a:r>
                <a:rPr lang="it-IT" sz="1200" b="1"/>
                <a:t> 1</a:t>
              </a:r>
            </a:p>
          </p:txBody>
        </p:sp>
        <p:sp>
          <p:nvSpPr>
            <p:cNvPr id="29" name="CasellaDiTesto 28">
              <a:extLst>
                <a:ext uri="{FF2B5EF4-FFF2-40B4-BE49-F238E27FC236}">
                  <a16:creationId xmlns:a16="http://schemas.microsoft.com/office/drawing/2014/main" id="{C6BCD3B5-E36D-8EEC-D24A-E68B1751CDD6}"/>
                </a:ext>
              </a:extLst>
            </p:cNvPr>
            <p:cNvSpPr txBox="1"/>
            <p:nvPr/>
          </p:nvSpPr>
          <p:spPr>
            <a:xfrm>
              <a:off x="415770" y="3768242"/>
              <a:ext cx="14202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b="1" err="1"/>
                <a:t>Genome</a:t>
              </a:r>
              <a:r>
                <a:rPr lang="it-IT" sz="1200" b="1"/>
                <a:t> 2</a:t>
              </a:r>
            </a:p>
          </p:txBody>
        </p:sp>
        <p:sp>
          <p:nvSpPr>
            <p:cNvPr id="30" name="CasellaDiTesto 29">
              <a:extLst>
                <a:ext uri="{FF2B5EF4-FFF2-40B4-BE49-F238E27FC236}">
                  <a16:creationId xmlns:a16="http://schemas.microsoft.com/office/drawing/2014/main" id="{93ADC80D-B34F-326A-91E2-E3BEE321D511}"/>
                </a:ext>
              </a:extLst>
            </p:cNvPr>
            <p:cNvSpPr txBox="1"/>
            <p:nvPr/>
          </p:nvSpPr>
          <p:spPr>
            <a:xfrm>
              <a:off x="1337895" y="4313705"/>
              <a:ext cx="14202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200" b="1" err="1"/>
                <a:t>Genome</a:t>
              </a:r>
              <a:r>
                <a:rPr lang="it-IT" sz="1200" b="1"/>
                <a:t> 3</a:t>
              </a:r>
            </a:p>
          </p:txBody>
        </p:sp>
        <p:cxnSp>
          <p:nvCxnSpPr>
            <p:cNvPr id="32" name="Connettore 2 31">
              <a:extLst>
                <a:ext uri="{FF2B5EF4-FFF2-40B4-BE49-F238E27FC236}">
                  <a16:creationId xmlns:a16="http://schemas.microsoft.com/office/drawing/2014/main" id="{00047F90-790D-35D6-433B-E3E757A7AD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18276" y="3762317"/>
              <a:ext cx="191900" cy="4454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CasellaDiTesto 32">
              <a:extLst>
                <a:ext uri="{FF2B5EF4-FFF2-40B4-BE49-F238E27FC236}">
                  <a16:creationId xmlns:a16="http://schemas.microsoft.com/office/drawing/2014/main" id="{9197CCCE-8820-A69E-D657-9878513CC37F}"/>
                </a:ext>
              </a:extLst>
            </p:cNvPr>
            <p:cNvSpPr txBox="1"/>
            <p:nvPr/>
          </p:nvSpPr>
          <p:spPr>
            <a:xfrm>
              <a:off x="4134789" y="4182900"/>
              <a:ext cx="132846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100" b="1"/>
                <a:t>Gene</a:t>
              </a:r>
            </a:p>
          </p:txBody>
        </p:sp>
      </p:grpSp>
      <p:sp>
        <p:nvSpPr>
          <p:cNvPr id="35" name="Freccia a destra 34">
            <a:extLst>
              <a:ext uri="{FF2B5EF4-FFF2-40B4-BE49-F238E27FC236}">
                <a16:creationId xmlns:a16="http://schemas.microsoft.com/office/drawing/2014/main" id="{D54B1F68-9024-3C95-186E-2F0617DAF5A8}"/>
              </a:ext>
            </a:extLst>
          </p:cNvPr>
          <p:cNvSpPr/>
          <p:nvPr/>
        </p:nvSpPr>
        <p:spPr>
          <a:xfrm>
            <a:off x="5865798" y="3360169"/>
            <a:ext cx="945416" cy="4229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FFBBF98C-95E2-A421-6857-2586C1F5176D}"/>
              </a:ext>
            </a:extLst>
          </p:cNvPr>
          <p:cNvSpPr txBox="1"/>
          <p:nvPr/>
        </p:nvSpPr>
        <p:spPr>
          <a:xfrm>
            <a:off x="6902350" y="2555966"/>
            <a:ext cx="48971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>
                <a:solidFill>
                  <a:srgbClr val="C00000"/>
                </a:solidFill>
              </a:rPr>
              <a:t>As</a:t>
            </a:r>
            <a:r>
              <a:rPr lang="it-IT" b="1" dirty="0">
                <a:solidFill>
                  <a:srgbClr val="C00000"/>
                </a:solidFill>
              </a:rPr>
              <a:t> </a:t>
            </a:r>
            <a:r>
              <a:rPr lang="it-IT" b="1" dirty="0" err="1">
                <a:solidFill>
                  <a:srgbClr val="C00000"/>
                </a:solidFill>
              </a:rPr>
              <a:t>opposed</a:t>
            </a:r>
            <a:r>
              <a:rPr lang="it-IT" b="1" dirty="0">
                <a:solidFill>
                  <a:srgbClr val="C00000"/>
                </a:solidFill>
              </a:rPr>
              <a:t> to nucleotide-</a:t>
            </a:r>
            <a:r>
              <a:rPr lang="it-IT" b="1" dirty="0" err="1">
                <a:solidFill>
                  <a:srgbClr val="C00000"/>
                </a:solidFill>
              </a:rPr>
              <a:t>based</a:t>
            </a:r>
            <a:r>
              <a:rPr lang="it-IT" b="1" dirty="0">
                <a:solidFill>
                  <a:srgbClr val="C00000"/>
                </a:solidFill>
              </a:rPr>
              <a:t> </a:t>
            </a:r>
            <a:r>
              <a:rPr lang="it-IT" b="1" dirty="0" err="1">
                <a:solidFill>
                  <a:srgbClr val="C00000"/>
                </a:solidFill>
              </a:rPr>
              <a:t>type</a:t>
            </a:r>
            <a:r>
              <a:rPr lang="it-IT" b="1" dirty="0">
                <a:solidFill>
                  <a:srgbClr val="C00000"/>
                </a:solidFill>
              </a:rPr>
              <a:t>,  OBJECT-BASED PANGENOME </a:t>
            </a:r>
            <a:r>
              <a:rPr lang="it-IT" b="1" dirty="0" err="1">
                <a:solidFill>
                  <a:srgbClr val="C00000"/>
                </a:solidFill>
              </a:rPr>
              <a:t>requires</a:t>
            </a:r>
            <a:r>
              <a:rPr lang="it-IT" b="1" dirty="0">
                <a:solidFill>
                  <a:srgbClr val="C00000"/>
                </a:solidFill>
              </a:rPr>
              <a:t> </a:t>
            </a:r>
            <a:r>
              <a:rPr lang="it-IT" b="1" dirty="0" err="1">
                <a:solidFill>
                  <a:srgbClr val="C00000"/>
                </a:solidFill>
              </a:rPr>
              <a:t>that</a:t>
            </a:r>
            <a:r>
              <a:rPr lang="it-IT" b="1" dirty="0">
                <a:solidFill>
                  <a:srgbClr val="C00000"/>
                </a:solidFill>
              </a:rPr>
              <a:t> </a:t>
            </a:r>
            <a:r>
              <a:rPr lang="it-IT" b="1" dirty="0" err="1">
                <a:solidFill>
                  <a:srgbClr val="C00000"/>
                </a:solidFill>
              </a:rPr>
              <a:t>every</a:t>
            </a:r>
            <a:r>
              <a:rPr lang="it-IT" b="1" dirty="0">
                <a:solidFill>
                  <a:srgbClr val="C00000"/>
                </a:solidFill>
              </a:rPr>
              <a:t> cultivar </a:t>
            </a:r>
            <a:r>
              <a:rPr lang="it-IT" b="1" dirty="0" err="1">
                <a:solidFill>
                  <a:srgbClr val="C00000"/>
                </a:solidFill>
              </a:rPr>
              <a:t>included</a:t>
            </a:r>
            <a:r>
              <a:rPr lang="it-IT" b="1" dirty="0">
                <a:solidFill>
                  <a:srgbClr val="C00000"/>
                </a:solidFill>
              </a:rPr>
              <a:t> </a:t>
            </a:r>
            <a:r>
              <a:rPr lang="it-IT" b="1" dirty="0" err="1">
                <a:solidFill>
                  <a:srgbClr val="C00000"/>
                </a:solidFill>
              </a:rPr>
              <a:t>should</a:t>
            </a:r>
            <a:r>
              <a:rPr lang="it-IT" b="1" dirty="0">
                <a:solidFill>
                  <a:srgbClr val="C00000"/>
                </a:solidFill>
              </a:rPr>
              <a:t> </a:t>
            </a:r>
            <a:r>
              <a:rPr lang="it-IT" b="1" dirty="0" err="1">
                <a:solidFill>
                  <a:srgbClr val="C00000"/>
                </a:solidFill>
              </a:rPr>
              <a:t>have</a:t>
            </a:r>
            <a:r>
              <a:rPr lang="it-IT" b="1" dirty="0">
                <a:solidFill>
                  <a:srgbClr val="C00000"/>
                </a:solidFill>
              </a:rPr>
              <a:t>: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An accurate/complete </a:t>
            </a:r>
            <a:r>
              <a:rPr lang="it-IT" b="1" dirty="0"/>
              <a:t>GENOME PHASED ASSEMBLY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An accurate/complete </a:t>
            </a:r>
            <a:r>
              <a:rPr lang="it-IT" b="1" dirty="0"/>
              <a:t>GENE ANNOTATION </a:t>
            </a:r>
          </a:p>
        </p:txBody>
      </p:sp>
    </p:spTree>
    <p:extLst>
      <p:ext uri="{BB962C8B-B14F-4D97-AF65-F5344CB8AC3E}">
        <p14:creationId xmlns:p14="http://schemas.microsoft.com/office/powerpoint/2010/main" val="4114518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93757-264B-18C2-9314-06C18C5A7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</a:t>
            </a:r>
            <a:r>
              <a:rPr lang="en-BE" dirty="0"/>
              <a:t>raph </a:t>
            </a:r>
            <a:r>
              <a:rPr lang="en-BE" dirty="0">
                <a:sym typeface="Wingdings" pitchFamily="2" charset="2"/>
              </a:rPr>
              <a:t> graph-database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FC2E4-4929-3162-D264-451BD4C23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/>
              <a:t>Platforms:</a:t>
            </a:r>
          </a:p>
          <a:p>
            <a:pPr lvl="1"/>
            <a:r>
              <a:rPr lang="en-BE" dirty="0"/>
              <a:t>NEO4J</a:t>
            </a:r>
          </a:p>
          <a:p>
            <a:pPr lvl="2"/>
            <a:r>
              <a:rPr lang="en-BE" dirty="0"/>
              <a:t>“popular” among data scientists, free environment, cypher language, </a:t>
            </a:r>
            <a:r>
              <a:rPr lang="en-GB" dirty="0"/>
              <a:t>https://neo4j.com/</a:t>
            </a:r>
            <a:r>
              <a:rPr lang="en-BE" dirty="0"/>
              <a:t> </a:t>
            </a:r>
          </a:p>
          <a:p>
            <a:pPr lvl="2"/>
            <a:endParaRPr lang="en-BE" dirty="0"/>
          </a:p>
          <a:p>
            <a:pPr lvl="2"/>
            <a:endParaRPr lang="en-BE" dirty="0"/>
          </a:p>
          <a:p>
            <a:pPr lvl="1"/>
            <a:r>
              <a:rPr lang="en-BE" dirty="0"/>
              <a:t>Vaticle</a:t>
            </a:r>
          </a:p>
          <a:p>
            <a:pPr lvl="2" fontAlgn="base"/>
            <a:r>
              <a:rPr lang="en-GB" dirty="0"/>
              <a:t>a strongly-typed database</a:t>
            </a:r>
          </a:p>
          <a:p>
            <a:pPr lvl="2" fontAlgn="base"/>
            <a:r>
              <a:rPr lang="en-GB" dirty="0" err="1"/>
              <a:t>TypeDB</a:t>
            </a:r>
            <a:r>
              <a:rPr lang="en-GB" dirty="0"/>
              <a:t> is a database with a rich and logical type system. </a:t>
            </a:r>
            <a:r>
              <a:rPr lang="en-GB" dirty="0" err="1"/>
              <a:t>TypeDB</a:t>
            </a:r>
            <a:r>
              <a:rPr lang="en-GB" dirty="0"/>
              <a:t> empowers you to solve complex problems, using </a:t>
            </a:r>
            <a:r>
              <a:rPr lang="en-GB" dirty="0" err="1"/>
              <a:t>TypeQL</a:t>
            </a:r>
            <a:r>
              <a:rPr lang="en-GB" dirty="0"/>
              <a:t> as its query language.</a:t>
            </a:r>
          </a:p>
          <a:p>
            <a:pPr lvl="2"/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E18793-EC85-28B5-95C6-2AA1816C8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047" y="1982090"/>
            <a:ext cx="1498600" cy="622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A7F061-B340-0A93-8C4F-6CDBDD297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5047" y="3362952"/>
            <a:ext cx="18415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53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C60F-D6FD-3C9D-07CC-96D334C18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Graph-database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A8A9D-FDD5-31DC-FB56-CA87EB04E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E" dirty="0"/>
              <a:t>= data points (objects) that “for some reason” interact with each other.</a:t>
            </a:r>
          </a:p>
          <a:p>
            <a:pPr lvl="1"/>
            <a:r>
              <a:rPr lang="en-GB" dirty="0"/>
              <a:t>O</a:t>
            </a:r>
            <a:r>
              <a:rPr lang="en-BE" dirty="0"/>
              <a:t>rder of genes along a chromosome</a:t>
            </a:r>
          </a:p>
          <a:p>
            <a:pPr lvl="1"/>
            <a:r>
              <a:rPr lang="en-GB" dirty="0"/>
              <a:t>S</a:t>
            </a:r>
            <a:r>
              <a:rPr lang="en-BE" dirty="0"/>
              <a:t>ynteny between chromosomes (within/across genomes)</a:t>
            </a:r>
          </a:p>
          <a:p>
            <a:pPr lvl="1"/>
            <a:r>
              <a:rPr lang="en-GB" dirty="0"/>
              <a:t>B</a:t>
            </a:r>
            <a:r>
              <a:rPr lang="en-BE" dirty="0"/>
              <a:t>ecause of sequence homology (gene families)</a:t>
            </a:r>
          </a:p>
          <a:p>
            <a:pPr lvl="1"/>
            <a:r>
              <a:rPr lang="en-GB" dirty="0"/>
              <a:t>B</a:t>
            </a:r>
            <a:r>
              <a:rPr lang="en-BE" dirty="0"/>
              <a:t>ecause of PPI</a:t>
            </a:r>
            <a:r>
              <a:rPr lang="en-BE"/>
              <a:t>, GRN, GCN</a:t>
            </a:r>
            <a:endParaRPr lang="en-BE" dirty="0"/>
          </a:p>
          <a:p>
            <a:pPr lvl="1"/>
            <a:r>
              <a:rPr lang="en-BE" dirty="0"/>
              <a:t>…</a:t>
            </a:r>
          </a:p>
          <a:p>
            <a:pPr lvl="1"/>
            <a:endParaRPr lang="en-BE" dirty="0"/>
          </a:p>
          <a:p>
            <a:pPr marL="457200" lvl="1" indent="0">
              <a:buNone/>
            </a:pPr>
            <a:r>
              <a:rPr lang="en-BE" dirty="0"/>
              <a:t>But graph-databases do not have a predefined structure, which is fine for the data and queries</a:t>
            </a:r>
          </a:p>
          <a:p>
            <a:pPr marL="457200" lvl="1" indent="0">
              <a:buNone/>
            </a:pPr>
            <a:r>
              <a:rPr lang="en-BE" dirty="0"/>
              <a:t>Visualisation needs to be developed for easier interpretation: </a:t>
            </a:r>
            <a:br>
              <a:rPr lang="en-BE" dirty="0"/>
            </a:br>
            <a:r>
              <a:rPr lang="en-BE" dirty="0"/>
              <a:t>	e.g. represeenting chromosomes as linear “beads on a string”</a:t>
            </a:r>
          </a:p>
        </p:txBody>
      </p:sp>
    </p:spTree>
    <p:extLst>
      <p:ext uri="{BB962C8B-B14F-4D97-AF65-F5344CB8AC3E}">
        <p14:creationId xmlns:p14="http://schemas.microsoft.com/office/powerpoint/2010/main" val="1047753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4C4EC-BEC5-A278-1176-84A448C54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99031" cy="4351338"/>
          </a:xfrm>
        </p:spPr>
        <p:txBody>
          <a:bodyPr/>
          <a:lstStyle/>
          <a:p>
            <a:r>
              <a:rPr lang="en-GB" dirty="0"/>
              <a:t>a rich and logical type system</a:t>
            </a:r>
          </a:p>
          <a:p>
            <a:pPr lvl="1"/>
            <a:r>
              <a:rPr lang="en-GB" dirty="0"/>
              <a:t>Concepts (e.g. as described in ontologies) will define the data and it’s interactions/connections</a:t>
            </a:r>
          </a:p>
          <a:p>
            <a:pPr lvl="1"/>
            <a:r>
              <a:rPr lang="en-GB" dirty="0" err="1"/>
              <a:t>TypeDB</a:t>
            </a:r>
            <a:r>
              <a:rPr lang="en-GB" dirty="0"/>
              <a:t> allows to model a domain based on logical and object-oriented principles. Composed of entity, relationship, and attribute types, as well as type hierarchies, roles, and rules, </a:t>
            </a:r>
            <a:r>
              <a:rPr lang="en-GB" dirty="0" err="1"/>
              <a:t>TypeDB</a:t>
            </a:r>
            <a:r>
              <a:rPr lang="en-GB" dirty="0"/>
              <a:t> allows you to think higher-level</a:t>
            </a:r>
          </a:p>
          <a:p>
            <a:pPr lvl="2"/>
            <a:r>
              <a:rPr lang="en-GB" dirty="0"/>
              <a:t> as opposed to join-tables, columns, documents, vertices, edges, and properties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5DF135-BF6B-5BF5-F044-6A04BFD9C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81037"/>
            <a:ext cx="1841500" cy="635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DC6227-A722-F114-E967-62105AF8DF89}"/>
              </a:ext>
            </a:extLst>
          </p:cNvPr>
          <p:cNvSpPr txBox="1"/>
          <p:nvPr/>
        </p:nvSpPr>
        <p:spPr>
          <a:xfrm>
            <a:off x="7737231" y="1689252"/>
            <a:ext cx="418011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spatial sub relation, relates source, relates target;</a:t>
            </a:r>
          </a:p>
          <a:p>
            <a:endParaRPr lang="en-US" sz="1600" dirty="0"/>
          </a:p>
          <a:p>
            <a:r>
              <a:rPr lang="en-US" sz="1600" dirty="0"/>
              <a:t>synteny sub relation, relates source, relates target;</a:t>
            </a:r>
          </a:p>
          <a:p>
            <a:endParaRPr lang="en-US" sz="1600" dirty="0"/>
          </a:p>
          <a:p>
            <a:r>
              <a:rPr lang="en-US" sz="1600" dirty="0" err="1"/>
              <a:t>orthology</a:t>
            </a:r>
            <a:r>
              <a:rPr lang="en-US" sz="1600" dirty="0"/>
              <a:t> sub relation, relates source, relates target;</a:t>
            </a:r>
          </a:p>
          <a:p>
            <a:endParaRPr lang="en-US" sz="1600" dirty="0"/>
          </a:p>
          <a:p>
            <a:r>
              <a:rPr lang="en-US" sz="1600" dirty="0"/>
              <a:t>gene sub entity, owns name, owns cultivar, owns </a:t>
            </a:r>
            <a:r>
              <a:rPr lang="en-US" sz="1600" dirty="0" err="1"/>
              <a:t>real_identifier</a:t>
            </a:r>
            <a:r>
              <a:rPr lang="en-US" sz="1600" dirty="0"/>
              <a:t>, owns contig, owns coordinates, owns function,  plays </a:t>
            </a:r>
            <a:r>
              <a:rPr lang="en-US" sz="1600" dirty="0" err="1"/>
              <a:t>spatial:source</a:t>
            </a:r>
            <a:r>
              <a:rPr lang="en-US" sz="1600" dirty="0"/>
              <a:t>, plays </a:t>
            </a:r>
            <a:r>
              <a:rPr lang="en-US" sz="1600" dirty="0" err="1"/>
              <a:t>spatial:target</a:t>
            </a:r>
            <a:r>
              <a:rPr lang="en-US" sz="1600" dirty="0"/>
              <a:t>, plays </a:t>
            </a:r>
            <a:r>
              <a:rPr lang="en-US" sz="1600" dirty="0" err="1"/>
              <a:t>synteny:source</a:t>
            </a:r>
            <a:r>
              <a:rPr lang="en-US" sz="1600" dirty="0"/>
              <a:t>, plays </a:t>
            </a:r>
            <a:r>
              <a:rPr lang="en-US" sz="1600" dirty="0" err="1"/>
              <a:t>synteny:target</a:t>
            </a:r>
            <a:r>
              <a:rPr lang="en-US" sz="1600" dirty="0"/>
              <a:t>, plays </a:t>
            </a:r>
            <a:r>
              <a:rPr lang="en-US" sz="1600" dirty="0" err="1"/>
              <a:t>orthology:source</a:t>
            </a:r>
            <a:r>
              <a:rPr lang="en-US" sz="1600" dirty="0"/>
              <a:t>, plays </a:t>
            </a:r>
            <a:r>
              <a:rPr lang="en-US" sz="1600" dirty="0" err="1"/>
              <a:t>orthology:target</a:t>
            </a:r>
            <a:r>
              <a:rPr lang="en-US" sz="1600" dirty="0"/>
              <a:t>;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72956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701</Words>
  <Application>Microsoft Macintosh PowerPoint</Application>
  <PresentationFormat>Widescreen</PresentationFormat>
  <Paragraphs>99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pangenomes</vt:lpstr>
      <vt:lpstr>PowerPoint Presentation</vt:lpstr>
      <vt:lpstr>Single reference is not representative for the genetic diversity within the population</vt:lpstr>
      <vt:lpstr>Representation of a pangenome</vt:lpstr>
      <vt:lpstr>Graph pangenomes</vt:lpstr>
      <vt:lpstr>object-based pangenome</vt:lpstr>
      <vt:lpstr>Graph  graph-database</vt:lpstr>
      <vt:lpstr>Graph-database</vt:lpstr>
      <vt:lpstr>PowerPoint Presentation</vt:lpstr>
      <vt:lpstr>Project aim : development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pangenomes</dc:title>
  <dc:creator>Stephane Rombauts</dc:creator>
  <cp:lastModifiedBy>Stephane Rombauts</cp:lastModifiedBy>
  <cp:revision>6</cp:revision>
  <dcterms:created xsi:type="dcterms:W3CDTF">2022-09-07T21:01:26Z</dcterms:created>
  <dcterms:modified xsi:type="dcterms:W3CDTF">2022-10-03T18:31:40Z</dcterms:modified>
</cp:coreProperties>
</file>

<file path=docProps/thumbnail.jpeg>
</file>